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7" r:id="rId3"/>
    <p:sldId id="260" r:id="rId4"/>
    <p:sldId id="258" r:id="rId5"/>
  </p:sldIdLst>
  <p:sldSz cx="6858000" cy="9144000" type="screen4x3"/>
  <p:notesSz cx="6794500" cy="9906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2623"/>
    <a:srgbClr val="03AD0B"/>
    <a:srgbClr val="FF8200"/>
    <a:srgbClr val="FAD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824" y="-187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a:t>Click to edit Master title style</a:t>
            </a:r>
            <a:endParaRPr lang="es-ES_tradnl"/>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s-ES_tradnl"/>
          </a:p>
        </p:txBody>
      </p:sp>
      <p:sp>
        <p:nvSpPr>
          <p:cNvPr id="4" name="Date Placeholder 3"/>
          <p:cNvSpPr>
            <a:spLocks noGrp="1"/>
          </p:cNvSpPr>
          <p:nvPr>
            <p:ph type="dt" sz="half" idx="10"/>
          </p:nvPr>
        </p:nvSpPr>
        <p:spPr/>
        <p:txBody>
          <a:bodyPr/>
          <a:lstStyle/>
          <a:p>
            <a:fld id="{DC850D15-1FAF-44AE-94C1-27012A5334E5}" type="datetimeFigureOut">
              <a:rPr lang="es-ES_tradnl" smtClean="0"/>
              <a:pPr/>
              <a:t>05/04/2019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456445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_tradn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p:cNvSpPr>
            <a:spLocks noGrp="1"/>
          </p:cNvSpPr>
          <p:nvPr>
            <p:ph type="dt" sz="half" idx="10"/>
          </p:nvPr>
        </p:nvSpPr>
        <p:spPr/>
        <p:txBody>
          <a:bodyPr/>
          <a:lstStyle/>
          <a:p>
            <a:fld id="{DC850D15-1FAF-44AE-94C1-27012A5334E5}" type="datetimeFigureOut">
              <a:rPr lang="es-ES_tradnl" smtClean="0"/>
              <a:pPr/>
              <a:t>05/04/2019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273348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s-ES_tradnl"/>
          </a:p>
        </p:txBody>
      </p:sp>
      <p:sp>
        <p:nvSpPr>
          <p:cNvPr id="3" name="Text Placeholder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850D15-1FAF-44AE-94C1-27012A5334E5}" type="datetimeFigureOut">
              <a:rPr lang="es-ES_tradnl" smtClean="0"/>
              <a:pPr/>
              <a:t>05/04/2019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363444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_tradnl"/>
          </a:p>
        </p:txBody>
      </p:sp>
      <p:sp>
        <p:nvSpPr>
          <p:cNvPr id="3" name="Content Placeholder 2"/>
          <p:cNvSpPr>
            <a:spLocks noGrp="1"/>
          </p:cNvSpPr>
          <p:nvPr>
            <p:ph sz="half" idx="1"/>
          </p:nvPr>
        </p:nvSpPr>
        <p:spPr>
          <a:xfrm>
            <a:off x="342901"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Content Placeholder 3"/>
          <p:cNvSpPr>
            <a:spLocks noGrp="1"/>
          </p:cNvSpPr>
          <p:nvPr>
            <p:ph sz="half" idx="2"/>
          </p:nvPr>
        </p:nvSpPr>
        <p:spPr>
          <a:xfrm>
            <a:off x="3486151"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Date Placeholder 4"/>
          <p:cNvSpPr>
            <a:spLocks noGrp="1"/>
          </p:cNvSpPr>
          <p:nvPr>
            <p:ph type="dt" sz="half" idx="10"/>
          </p:nvPr>
        </p:nvSpPr>
        <p:spPr/>
        <p:txBody>
          <a:bodyPr/>
          <a:lstStyle/>
          <a:p>
            <a:fld id="{DC850D15-1FAF-44AE-94C1-27012A5334E5}" type="datetimeFigureOut">
              <a:rPr lang="es-ES_tradnl" smtClean="0"/>
              <a:pPr/>
              <a:t>05/04/2019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2201880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s-ES_tradnl"/>
          </a:p>
        </p:txBody>
      </p:sp>
      <p:sp>
        <p:nvSpPr>
          <p:cNvPr id="3" name="Text Placeholder 2"/>
          <p:cNvSpPr>
            <a:spLocks noGrp="1"/>
          </p:cNvSpPr>
          <p:nvPr>
            <p:ph type="body" idx="1"/>
          </p:nvPr>
        </p:nvSpPr>
        <p:spPr>
          <a:xfrm>
            <a:off x="342900" y="2046817"/>
            <a:ext cx="3030142"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2"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Text Placeholder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7" name="Date Placeholder 6"/>
          <p:cNvSpPr>
            <a:spLocks noGrp="1"/>
          </p:cNvSpPr>
          <p:nvPr>
            <p:ph type="dt" sz="half" idx="10"/>
          </p:nvPr>
        </p:nvSpPr>
        <p:spPr/>
        <p:txBody>
          <a:bodyPr/>
          <a:lstStyle/>
          <a:p>
            <a:fld id="{DC850D15-1FAF-44AE-94C1-27012A5334E5}" type="datetimeFigureOut">
              <a:rPr lang="es-ES_tradnl" smtClean="0"/>
              <a:pPr/>
              <a:t>05/04/2019</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504027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_tradnl"/>
          </a:p>
        </p:txBody>
      </p:sp>
      <p:sp>
        <p:nvSpPr>
          <p:cNvPr id="3" name="Date Placeholder 2"/>
          <p:cNvSpPr>
            <a:spLocks noGrp="1"/>
          </p:cNvSpPr>
          <p:nvPr>
            <p:ph type="dt" sz="half" idx="10"/>
          </p:nvPr>
        </p:nvSpPr>
        <p:spPr/>
        <p:txBody>
          <a:bodyPr/>
          <a:lstStyle/>
          <a:p>
            <a:fld id="{DC850D15-1FAF-44AE-94C1-27012A5334E5}" type="datetimeFigureOut">
              <a:rPr lang="es-ES_tradnl" smtClean="0"/>
              <a:pPr/>
              <a:t>05/04/2019</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4128306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850D15-1FAF-44AE-94C1-27012A5334E5}" type="datetimeFigureOut">
              <a:rPr lang="es-ES_tradnl" smtClean="0"/>
              <a:pPr/>
              <a:t>05/04/2019</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4061816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s-ES_tradnl"/>
          </a:p>
        </p:txBody>
      </p:sp>
      <p:sp>
        <p:nvSpPr>
          <p:cNvPr id="3" name="Content Placeholder 2"/>
          <p:cNvSpPr>
            <a:spLocks noGrp="1"/>
          </p:cNvSpPr>
          <p:nvPr>
            <p:ph idx="1"/>
          </p:nvPr>
        </p:nvSpPr>
        <p:spPr>
          <a:xfrm>
            <a:off x="2681287"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Text Placeholder 3"/>
          <p:cNvSpPr>
            <a:spLocks noGrp="1"/>
          </p:cNvSpPr>
          <p:nvPr>
            <p:ph type="body" sz="half" idx="2"/>
          </p:nvPr>
        </p:nvSpPr>
        <p:spPr>
          <a:xfrm>
            <a:off x="342900" y="1913468"/>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850D15-1FAF-44AE-94C1-27012A5334E5}" type="datetimeFigureOut">
              <a:rPr lang="es-ES_tradnl" smtClean="0"/>
              <a:pPr/>
              <a:t>05/04/2019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3536568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2"/>
            <a:ext cx="4114800" cy="755651"/>
          </a:xfrm>
        </p:spPr>
        <p:txBody>
          <a:bodyPr anchor="b"/>
          <a:lstStyle>
            <a:lvl1pPr algn="l">
              <a:defRPr sz="2000" b="1"/>
            </a:lvl1pPr>
          </a:lstStyle>
          <a:p>
            <a:r>
              <a:rPr lang="en-US"/>
              <a:t>Click to edit Master title style</a:t>
            </a:r>
            <a:endParaRPr lang="es-ES_tradnl"/>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Text Placeholder 3"/>
          <p:cNvSpPr>
            <a:spLocks noGrp="1"/>
          </p:cNvSpPr>
          <p:nvPr>
            <p:ph type="body" sz="half" idx="2"/>
          </p:nvPr>
        </p:nvSpPr>
        <p:spPr>
          <a:xfrm>
            <a:off x="1344216" y="7156453"/>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850D15-1FAF-44AE-94C1-27012A5334E5}" type="datetimeFigureOut">
              <a:rPr lang="es-ES_tradnl" smtClean="0"/>
              <a:pPr/>
              <a:t>05/04/2019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3488003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_tradn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p:cNvSpPr>
            <a:spLocks noGrp="1"/>
          </p:cNvSpPr>
          <p:nvPr>
            <p:ph type="dt" sz="half" idx="10"/>
          </p:nvPr>
        </p:nvSpPr>
        <p:spPr/>
        <p:txBody>
          <a:bodyPr/>
          <a:lstStyle/>
          <a:p>
            <a:fld id="{DC850D15-1FAF-44AE-94C1-27012A5334E5}" type="datetimeFigureOut">
              <a:rPr lang="es-ES_tradnl" smtClean="0"/>
              <a:pPr/>
              <a:t>05/04/2019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3336993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1" y="366185"/>
            <a:ext cx="1543050" cy="7802033"/>
          </a:xfrm>
        </p:spPr>
        <p:txBody>
          <a:bodyPr vert="eaVert"/>
          <a:lstStyle/>
          <a:p>
            <a:r>
              <a:rPr lang="en-US"/>
              <a:t>Click to edit Master title style</a:t>
            </a:r>
            <a:endParaRPr lang="es-ES_tradnl"/>
          </a:p>
        </p:txBody>
      </p:sp>
      <p:sp>
        <p:nvSpPr>
          <p:cNvPr id="3" name="Vertical Text Placeholder 2"/>
          <p:cNvSpPr>
            <a:spLocks noGrp="1"/>
          </p:cNvSpPr>
          <p:nvPr>
            <p:ph type="body" orient="vert" idx="1"/>
          </p:nvPr>
        </p:nvSpPr>
        <p:spPr>
          <a:xfrm>
            <a:off x="342901"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p:cNvSpPr>
            <a:spLocks noGrp="1"/>
          </p:cNvSpPr>
          <p:nvPr>
            <p:ph type="dt" sz="half" idx="10"/>
          </p:nvPr>
        </p:nvSpPr>
        <p:spPr/>
        <p:txBody>
          <a:bodyPr/>
          <a:lstStyle/>
          <a:p>
            <a:fld id="{DC850D15-1FAF-44AE-94C1-27012A5334E5}" type="datetimeFigureOut">
              <a:rPr lang="es-ES_tradnl" smtClean="0"/>
              <a:pPr/>
              <a:t>05/04/2019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3577236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endParaRPr lang="es-ES_tradnl"/>
          </a:p>
        </p:txBody>
      </p:sp>
      <p:sp>
        <p:nvSpPr>
          <p:cNvPr id="3" name="Text Placeholder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DC850D15-1FAF-44AE-94C1-27012A5334E5}" type="datetimeFigureOut">
              <a:rPr lang="es-ES_tradnl" smtClean="0"/>
              <a:pPr/>
              <a:t>05/04/2019</a:t>
            </a:fld>
            <a:endParaRPr lang="es-ES_tradnl"/>
          </a:p>
        </p:txBody>
      </p:sp>
      <p:sp>
        <p:nvSpPr>
          <p:cNvPr id="5" name="Footer Placeholder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F3803C0-8C4A-441C-A1B4-8B9330570A8C}" type="slidenum">
              <a:rPr lang="es-ES_tradnl" smtClean="0"/>
              <a:pPr/>
              <a:t>‹Nº›</a:t>
            </a:fld>
            <a:endParaRPr lang="es-ES_tradnl"/>
          </a:p>
        </p:txBody>
      </p:sp>
    </p:spTree>
    <p:extLst>
      <p:ext uri="{BB962C8B-B14F-4D97-AF65-F5344CB8AC3E}">
        <p14:creationId xmlns:p14="http://schemas.microsoft.com/office/powerpoint/2010/main" val="1279614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1600" y="4860032"/>
            <a:ext cx="6513784" cy="4792237"/>
          </a:xfrm>
        </p:spPr>
        <p:txBody>
          <a:bodyPr>
            <a:normAutofit/>
          </a:bodyPr>
          <a:lstStyle/>
          <a:p>
            <a:pPr algn="l"/>
            <a:endPar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endParaRPr>
          </a:p>
          <a:p>
            <a:pPr algn="l"/>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Quan</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a:t>
            </a:r>
            <a:r>
              <a:rPr lang="es-ES" sz="2200" u="sng"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Del 25 de </a:t>
            </a:r>
            <a:r>
              <a:rPr lang="es-ES" sz="2200" u="sng"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juny</a:t>
            </a:r>
            <a:r>
              <a:rPr lang="es-ES" sz="2200" u="sng"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al 26 de </a:t>
            </a:r>
            <a:r>
              <a:rPr lang="es-ES" sz="2200" u="sng"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juliol</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de 9:00h a 	13:00h</a:t>
            </a:r>
          </a:p>
          <a:p>
            <a:pPr algn="l"/>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a:t>
            </a:r>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Servei</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de </a:t>
            </a:r>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menjador</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de 13:00 a 16:30</a:t>
            </a:r>
          </a:p>
          <a:p>
            <a:pPr algn="l"/>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Lloc</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a:t>
            </a:r>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Plaça</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11 de </a:t>
            </a:r>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setembre</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local 4B</a:t>
            </a:r>
          </a:p>
          <a:p>
            <a:pPr algn="l"/>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Edats</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De 3 a 11 </a:t>
            </a:r>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anys</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a:t>
            </a:r>
          </a:p>
          <a:p>
            <a:pPr algn="l"/>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Preu: 	Des de 54€ a la </a:t>
            </a:r>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setmana</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a:t>
            </a:r>
          </a:p>
          <a:p>
            <a:pPr algn="l"/>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Inscripció</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Del 2 de </a:t>
            </a:r>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maig</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al 21 de </a:t>
            </a:r>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juny</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al </a:t>
            </a:r>
            <a:r>
              <a:rPr lang="es-ES" sz="2200" dirty="0" err="1">
                <a:solidFill>
                  <a:schemeClr val="tx1"/>
                </a:solidFill>
                <a:latin typeface="AR CENA" panose="02000000000000000000" pitchFamily="2" charset="0"/>
                <a:ea typeface="Segoe UI Black" panose="020B0A02040204020203" pitchFamily="34" charset="0"/>
                <a:cs typeface="Segoe UI Black" panose="020B0A02040204020203" pitchFamily="34" charset="0"/>
              </a:rPr>
              <a:t>nostre</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centre.</a:t>
            </a:r>
          </a:p>
          <a:p>
            <a:r>
              <a:rPr lang="es-ES" sz="20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https://owl.cat/</a:t>
            </a:r>
            <a:r>
              <a:rPr lang="es-ES"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rPr>
              <a:t>	</a:t>
            </a:r>
            <a:endParaRPr lang="es-ES_tradnl" sz="2200" dirty="0">
              <a:solidFill>
                <a:schemeClr val="tx1"/>
              </a:solidFill>
              <a:latin typeface="AR CENA" panose="02000000000000000000" pitchFamily="2" charset="0"/>
              <a:ea typeface="Segoe UI Black" panose="020B0A02040204020203" pitchFamily="34" charset="0"/>
              <a:cs typeface="Segoe UI Black" panose="020B0A02040204020203" pitchFamily="34" charset="0"/>
            </a:endParaRPr>
          </a:p>
        </p:txBody>
      </p:sp>
      <p:sp>
        <p:nvSpPr>
          <p:cNvPr id="6" name="AutoShape 2" descr="Resultado de imagen d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a-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8711" y="8064243"/>
            <a:ext cx="1529289" cy="1079757"/>
          </a:xfrm>
          <a:prstGeom prst="rect">
            <a:avLst/>
          </a:prstGeom>
        </p:spPr>
      </p:pic>
      <p:pic>
        <p:nvPicPr>
          <p:cNvPr id="7" name="Picture 2" descr="Resultado de imagen de boy scouts">
            <a:extLst>
              <a:ext uri="{FF2B5EF4-FFF2-40B4-BE49-F238E27FC236}">
                <a16:creationId xmlns:a16="http://schemas.microsoft.com/office/drawing/2014/main" id="{32AE2D28-DFD5-4E27-9F31-5EC3CF016C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080" t="9357" r="10961" b="6435"/>
          <a:stretch/>
        </p:blipFill>
        <p:spPr bwMode="auto">
          <a:xfrm>
            <a:off x="1016732" y="190224"/>
            <a:ext cx="4824536" cy="461923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78298B51-8DF7-4E0D-A7CB-0565223E2650}"/>
              </a:ext>
            </a:extLst>
          </p:cNvPr>
          <p:cNvSpPr txBox="1"/>
          <p:nvPr/>
        </p:nvSpPr>
        <p:spPr>
          <a:xfrm>
            <a:off x="170638" y="4480804"/>
            <a:ext cx="6516723" cy="707886"/>
          </a:xfrm>
          <a:prstGeom prst="rect">
            <a:avLst/>
          </a:prstGeom>
          <a:noFill/>
        </p:spPr>
        <p:txBody>
          <a:bodyPr wrap="square" rtlCol="0">
            <a:spAutoFit/>
          </a:bodyPr>
          <a:lstStyle/>
          <a:p>
            <a:r>
              <a:rPr lang="es-ES" sz="4000" b="1" dirty="0">
                <a:solidFill>
                  <a:srgbClr val="FF8200"/>
                </a:solidFill>
                <a:latin typeface="Bradley Hand ITC" panose="03070402050302030203" pitchFamily="66" charset="0"/>
              </a:rPr>
              <a:t>OWL </a:t>
            </a:r>
            <a:r>
              <a:rPr lang="es-ES" sz="4000" b="1" dirty="0" err="1">
                <a:solidFill>
                  <a:srgbClr val="FF8200"/>
                </a:solidFill>
                <a:latin typeface="Bradley Hand ITC" panose="03070402050302030203" pitchFamily="66" charset="0"/>
              </a:rPr>
              <a:t>Boy</a:t>
            </a:r>
            <a:r>
              <a:rPr lang="es-ES" sz="4000" b="1" dirty="0">
                <a:solidFill>
                  <a:srgbClr val="FF8200"/>
                </a:solidFill>
                <a:latin typeface="Bradley Hand ITC" panose="03070402050302030203" pitchFamily="66" charset="0"/>
              </a:rPr>
              <a:t> scouts </a:t>
            </a:r>
            <a:r>
              <a:rPr lang="es-ES" sz="4000" b="1" dirty="0" err="1">
                <a:solidFill>
                  <a:srgbClr val="FF8200"/>
                </a:solidFill>
                <a:latin typeface="Bradley Hand ITC" panose="03070402050302030203" pitchFamily="66" charset="0"/>
              </a:rPr>
              <a:t>summer</a:t>
            </a:r>
            <a:r>
              <a:rPr lang="es-ES" sz="4000" b="1" dirty="0">
                <a:solidFill>
                  <a:srgbClr val="FF8200"/>
                </a:solidFill>
                <a:latin typeface="Bradley Hand ITC" panose="03070402050302030203" pitchFamily="66" charset="0"/>
              </a:rPr>
              <a:t> ‘19 </a:t>
            </a:r>
          </a:p>
        </p:txBody>
      </p:sp>
    </p:spTree>
    <p:extLst>
      <p:ext uri="{BB962C8B-B14F-4D97-AF65-F5344CB8AC3E}">
        <p14:creationId xmlns:p14="http://schemas.microsoft.com/office/powerpoint/2010/main" val="170999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5272" y="323527"/>
            <a:ext cx="6552728" cy="2736305"/>
          </a:xfrm>
        </p:spPr>
        <p:txBody>
          <a:bodyPr numCol="1">
            <a:normAutofit/>
          </a:bodyPr>
          <a:lstStyle/>
          <a:p>
            <a:pPr algn="just">
              <a:buNone/>
            </a:pPr>
            <a:r>
              <a:rPr lang="ca-ES" sz="2000" dirty="0"/>
              <a:t>Per aquestes vacances d’estiu</a:t>
            </a:r>
          </a:p>
          <a:p>
            <a:pPr algn="just">
              <a:buNone/>
            </a:pPr>
            <a:endParaRPr lang="ca-ES" sz="2000" dirty="0"/>
          </a:p>
          <a:p>
            <a:pPr algn="just">
              <a:buNone/>
            </a:pPr>
            <a:endParaRPr lang="ca-ES" sz="2000" dirty="0"/>
          </a:p>
          <a:p>
            <a:pPr algn="just">
              <a:buNone/>
            </a:pPr>
            <a:endParaRPr lang="ca-ES" sz="2000" dirty="0"/>
          </a:p>
          <a:p>
            <a:pPr algn="just">
              <a:buNone/>
            </a:pPr>
            <a:endParaRPr lang="ca-ES" sz="2000" dirty="0"/>
          </a:p>
          <a:p>
            <a:pPr algn="just">
              <a:buNone/>
            </a:pPr>
            <a:endParaRPr lang="ca-ES" sz="2000" dirty="0"/>
          </a:p>
          <a:p>
            <a:pPr algn="just">
              <a:buNone/>
            </a:pPr>
            <a:r>
              <a:rPr lang="ca-ES" sz="2000" dirty="0"/>
              <a:t>Presenta:</a:t>
            </a:r>
          </a:p>
          <a:p>
            <a:pPr marL="0" indent="0" algn="just">
              <a:buNone/>
            </a:pPr>
            <a:endParaRPr lang="es-ES_tradnl" sz="1800" dirty="0"/>
          </a:p>
        </p:txBody>
      </p:sp>
      <p:pic>
        <p:nvPicPr>
          <p:cNvPr id="4" name="Imagen 1"/>
          <p:cNvPicPr/>
          <p:nvPr/>
        </p:nvPicPr>
        <p:blipFill>
          <a:blip r:embed="rId2" cstate="print"/>
          <a:srcRect l="14991" t="48023" r="43915" b="27401"/>
          <a:stretch>
            <a:fillRect/>
          </a:stretch>
        </p:blipFill>
        <p:spPr bwMode="auto">
          <a:xfrm>
            <a:off x="5383449" y="8327529"/>
            <a:ext cx="1117090" cy="501650"/>
          </a:xfrm>
          <a:prstGeom prst="rect">
            <a:avLst/>
          </a:prstGeom>
          <a:noFill/>
          <a:ln w="9525">
            <a:noFill/>
            <a:miter lim="800000"/>
            <a:headEnd/>
            <a:tailEnd/>
          </a:ln>
        </p:spPr>
      </p:pic>
      <p:sp>
        <p:nvSpPr>
          <p:cNvPr id="10" name="9 Rectángulo"/>
          <p:cNvSpPr/>
          <p:nvPr/>
        </p:nvSpPr>
        <p:spPr>
          <a:xfrm>
            <a:off x="305272" y="3059832"/>
            <a:ext cx="6220072" cy="4708981"/>
          </a:xfrm>
          <a:prstGeom prst="rect">
            <a:avLst/>
          </a:prstGeom>
        </p:spPr>
        <p:txBody>
          <a:bodyPr wrap="square">
            <a:spAutoFit/>
          </a:bodyPr>
          <a:lstStyle/>
          <a:p>
            <a:pPr algn="just">
              <a:buNone/>
            </a:pPr>
            <a:r>
              <a:rPr lang="ca-ES" sz="2000" b="1" dirty="0"/>
              <a:t>“SUMMER ENGLISH SCHOOL”</a:t>
            </a:r>
            <a:r>
              <a:rPr lang="ca-ES" sz="2000" dirty="0"/>
              <a:t> és per a nens i nenes des de 3 a 11 anys, a les instal·lacions de l’escola. </a:t>
            </a:r>
          </a:p>
          <a:p>
            <a:pPr algn="ctr">
              <a:buNone/>
            </a:pPr>
            <a:endParaRPr lang="es-ES" sz="2000" dirty="0"/>
          </a:p>
          <a:p>
            <a:pPr algn="just">
              <a:buNone/>
            </a:pPr>
            <a:r>
              <a:rPr lang="ca-ES" sz="2000" dirty="0"/>
              <a:t>Podeu inscriure els vostres fills/es per a tots els dies o bé per les setmanes que desitgeu.</a:t>
            </a:r>
          </a:p>
          <a:p>
            <a:pPr algn="just">
              <a:buNone/>
            </a:pPr>
            <a:endParaRPr lang="es-ES" sz="2000" dirty="0"/>
          </a:p>
          <a:p>
            <a:pPr algn="just">
              <a:buNone/>
            </a:pPr>
            <a:r>
              <a:rPr lang="ca-ES" sz="2000" dirty="0"/>
              <a:t>Totes les activitats giraran al voltant d’un tema central: </a:t>
            </a:r>
          </a:p>
          <a:p>
            <a:pPr algn="just">
              <a:buNone/>
            </a:pPr>
            <a:endParaRPr lang="es-ES" sz="2000" dirty="0"/>
          </a:p>
          <a:p>
            <a:pPr algn="just"/>
            <a:r>
              <a:rPr lang="ca-ES" sz="2000" dirty="0"/>
              <a:t>“</a:t>
            </a:r>
            <a:r>
              <a:rPr lang="es-ES" sz="2000" b="1" dirty="0">
                <a:solidFill>
                  <a:srgbClr val="FF8200"/>
                </a:solidFill>
                <a:latin typeface="Bradley Hand ITC" panose="03070402050302030203" pitchFamily="66" charset="0"/>
              </a:rPr>
              <a:t>OWL </a:t>
            </a:r>
            <a:r>
              <a:rPr lang="es-ES" sz="2000" b="1" dirty="0" err="1">
                <a:solidFill>
                  <a:srgbClr val="FF8200"/>
                </a:solidFill>
                <a:latin typeface="Bradley Hand ITC" panose="03070402050302030203" pitchFamily="66" charset="0"/>
              </a:rPr>
              <a:t>Boy</a:t>
            </a:r>
            <a:r>
              <a:rPr lang="es-ES" sz="2000" b="1" dirty="0">
                <a:solidFill>
                  <a:srgbClr val="FF8200"/>
                </a:solidFill>
                <a:latin typeface="Bradley Hand ITC" panose="03070402050302030203" pitchFamily="66" charset="0"/>
              </a:rPr>
              <a:t> scouts </a:t>
            </a:r>
            <a:r>
              <a:rPr lang="es-ES" sz="2000" b="1" dirty="0" err="1">
                <a:solidFill>
                  <a:srgbClr val="FF8200"/>
                </a:solidFill>
                <a:latin typeface="Bradley Hand ITC" panose="03070402050302030203" pitchFamily="66" charset="0"/>
              </a:rPr>
              <a:t>summer</a:t>
            </a:r>
            <a:r>
              <a:rPr lang="es-ES" sz="2000" b="1" dirty="0">
                <a:solidFill>
                  <a:srgbClr val="FF8200"/>
                </a:solidFill>
                <a:latin typeface="Bradley Hand ITC" panose="03070402050302030203" pitchFamily="66" charset="0"/>
              </a:rPr>
              <a:t> ‘19 !!</a:t>
            </a:r>
            <a:r>
              <a:rPr lang="ca-ES" sz="2000" dirty="0"/>
              <a:t> “</a:t>
            </a:r>
            <a:r>
              <a:rPr lang="es-ES" sz="2000" b="1" dirty="0">
                <a:solidFill>
                  <a:srgbClr val="FF8200"/>
                </a:solidFill>
                <a:latin typeface="Bradley Hand ITC" panose="03070402050302030203" pitchFamily="66" charset="0"/>
              </a:rPr>
              <a:t> </a:t>
            </a:r>
          </a:p>
          <a:p>
            <a:pPr algn="just"/>
            <a:endParaRPr lang="es-ES" sz="2000" b="1" dirty="0">
              <a:solidFill>
                <a:srgbClr val="FF8200"/>
              </a:solidFill>
              <a:latin typeface="Bradley Hand ITC" panose="03070402050302030203" pitchFamily="66" charset="0"/>
            </a:endParaRPr>
          </a:p>
          <a:p>
            <a:pPr algn="just">
              <a:buNone/>
            </a:pPr>
            <a:r>
              <a:rPr lang="ca-ES" sz="2000" dirty="0"/>
              <a:t>Aquest any els nens i nenes del casal es convertiran en “Boy Scouts”. Amb això pretenem tractar aspectes molt positius com són la diversió, els jocs, l’amistat, la tolerància, contacte amb la natura, etc. Totes les activitats seran en </a:t>
            </a:r>
            <a:r>
              <a:rPr lang="ca-ES" sz="2000" b="1" i="1" u="sng" dirty="0"/>
              <a:t>Anglès</a:t>
            </a:r>
            <a:r>
              <a:rPr lang="ca-ES" sz="2000" dirty="0"/>
              <a:t>.</a:t>
            </a: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872" y="611560"/>
            <a:ext cx="2130570" cy="1504292"/>
          </a:xfrm>
          <a:prstGeom prst="rect">
            <a:avLst/>
          </a:prstGeom>
        </p:spPr>
      </p:pic>
    </p:spTree>
    <p:extLst>
      <p:ext uri="{BB962C8B-B14F-4D97-AF65-F5344CB8AC3E}">
        <p14:creationId xmlns:p14="http://schemas.microsoft.com/office/powerpoint/2010/main" val="1489926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184"/>
            <a:ext cx="6172200" cy="677424"/>
          </a:xfrm>
        </p:spPr>
        <p:txBody>
          <a:bodyPr>
            <a:normAutofit fontScale="90000"/>
          </a:bodyPr>
          <a:lstStyle/>
          <a:p>
            <a:br>
              <a:rPr lang="ca-ES" dirty="0">
                <a:solidFill>
                  <a:srgbClr val="00B050"/>
                </a:solidFill>
                <a:latin typeface="Snap ITC" pitchFamily="82" charset="0"/>
              </a:rPr>
            </a:br>
            <a:endParaRPr lang="es-ES" dirty="0">
              <a:latin typeface="Ravie" panose="04040805050809020602" pitchFamily="82" charset="0"/>
            </a:endParaRPr>
          </a:p>
        </p:txBody>
      </p:sp>
      <p:sp>
        <p:nvSpPr>
          <p:cNvPr id="3" name="2 Marcador de contenido"/>
          <p:cNvSpPr>
            <a:spLocks noGrp="1"/>
          </p:cNvSpPr>
          <p:nvPr>
            <p:ph idx="1"/>
          </p:nvPr>
        </p:nvSpPr>
        <p:spPr>
          <a:xfrm>
            <a:off x="342900" y="539552"/>
            <a:ext cx="6172200" cy="6034617"/>
          </a:xfrm>
        </p:spPr>
        <p:txBody>
          <a:bodyPr>
            <a:normAutofit/>
          </a:bodyPr>
          <a:lstStyle/>
          <a:p>
            <a:endParaRPr lang="es-ES" sz="2000" dirty="0"/>
          </a:p>
          <a:p>
            <a:r>
              <a:rPr lang="es-ES" sz="2000" dirty="0"/>
              <a:t>Tarifes:</a:t>
            </a:r>
          </a:p>
          <a:p>
            <a:endParaRPr lang="es-ES" sz="2000" dirty="0"/>
          </a:p>
        </p:txBody>
      </p:sp>
      <p:graphicFrame>
        <p:nvGraphicFramePr>
          <p:cNvPr id="7" name="3 Marcador de contenido"/>
          <p:cNvGraphicFramePr>
            <a:graphicFrameLocks/>
          </p:cNvGraphicFramePr>
          <p:nvPr>
            <p:extLst>
              <p:ext uri="{D42A27DB-BD31-4B8C-83A1-F6EECF244321}">
                <p14:modId xmlns:p14="http://schemas.microsoft.com/office/powerpoint/2010/main" val="1874231754"/>
              </p:ext>
            </p:extLst>
          </p:nvPr>
        </p:nvGraphicFramePr>
        <p:xfrm>
          <a:off x="998132" y="1628610"/>
          <a:ext cx="4735124" cy="2400657"/>
        </p:xfrm>
        <a:graphic>
          <a:graphicData uri="http://schemas.openxmlformats.org/drawingml/2006/table">
            <a:tbl>
              <a:tblPr firstRow="1" bandRow="1">
                <a:tableStyleId>{93296810-A885-4BE3-A3E7-6D5BEEA58F35}</a:tableStyleId>
              </a:tblPr>
              <a:tblGrid>
                <a:gridCol w="2367562">
                  <a:extLst>
                    <a:ext uri="{9D8B030D-6E8A-4147-A177-3AD203B41FA5}">
                      <a16:colId xmlns:a16="http://schemas.microsoft.com/office/drawing/2014/main" val="20000"/>
                    </a:ext>
                  </a:extLst>
                </a:gridCol>
                <a:gridCol w="2367562">
                  <a:extLst>
                    <a:ext uri="{9D8B030D-6E8A-4147-A177-3AD203B41FA5}">
                      <a16:colId xmlns:a16="http://schemas.microsoft.com/office/drawing/2014/main" val="20001"/>
                    </a:ext>
                  </a:extLst>
                </a:gridCol>
              </a:tblGrid>
              <a:tr h="646462">
                <a:tc>
                  <a:txBody>
                    <a:bodyPr/>
                    <a:lstStyle/>
                    <a:p>
                      <a:pPr algn="ctr"/>
                      <a:r>
                        <a:rPr lang="ca-ES" sz="1400" kern="1200" dirty="0" err="1"/>
                        <a:t>Summer</a:t>
                      </a:r>
                      <a:r>
                        <a:rPr lang="ca-ES" sz="1400" kern="1200" dirty="0"/>
                        <a:t> </a:t>
                      </a:r>
                      <a:r>
                        <a:rPr lang="ca-ES" sz="1400" kern="1200" dirty="0" err="1"/>
                        <a:t>English</a:t>
                      </a:r>
                      <a:r>
                        <a:rPr lang="ca-ES" sz="1400" kern="1200" dirty="0"/>
                        <a:t> School de 9h a 13h.</a:t>
                      </a:r>
                      <a:endParaRPr lang="es-ES" sz="1400" dirty="0">
                        <a:latin typeface="Segoe Print" panose="02000600000000000000" pitchFamily="2" charset="0"/>
                      </a:endParaRPr>
                    </a:p>
                  </a:txBody>
                  <a:tcPr/>
                </a:tc>
                <a:tc>
                  <a:txBody>
                    <a:bodyPr/>
                    <a:lstStyle/>
                    <a:p>
                      <a:pPr algn="ctr"/>
                      <a:r>
                        <a:rPr lang="es-ES" sz="1400" dirty="0"/>
                        <a:t>Preu</a:t>
                      </a:r>
                      <a:endParaRPr lang="es-ES" sz="1400" b="1" i="1" dirty="0">
                        <a:solidFill>
                          <a:schemeClr val="bg1"/>
                        </a:solidFill>
                        <a:latin typeface="Segoe Print" panose="02000600000000000000" pitchFamily="2" charset="0"/>
                      </a:endParaRPr>
                    </a:p>
                  </a:txBody>
                  <a:tcPr/>
                </a:tc>
                <a:extLst>
                  <a:ext uri="{0D108BD9-81ED-4DB2-BD59-A6C34878D82A}">
                    <a16:rowId xmlns:a16="http://schemas.microsoft.com/office/drawing/2014/main" val="10000"/>
                  </a:ext>
                </a:extLst>
              </a:tr>
              <a:tr h="350839">
                <a:tc>
                  <a:txBody>
                    <a:bodyPr/>
                    <a:lstStyle/>
                    <a:p>
                      <a:pPr algn="ctr">
                        <a:lnSpc>
                          <a:spcPct val="150000"/>
                        </a:lnSpc>
                        <a:spcAft>
                          <a:spcPts val="600"/>
                        </a:spcAft>
                      </a:pPr>
                      <a:r>
                        <a:rPr lang="ca-ES" sz="1200" dirty="0"/>
                        <a:t> (5 setmanes)</a:t>
                      </a:r>
                      <a:endParaRPr lang="es-ES" sz="1200" b="1" dirty="0">
                        <a:latin typeface="Segoe Print" panose="02000600000000000000" pitchFamily="2" charset="0"/>
                        <a:ea typeface="Times New Roman"/>
                      </a:endParaRPr>
                    </a:p>
                  </a:txBody>
                  <a:tcPr marL="68580" marR="68580" marT="0" marB="0" anchor="ctr"/>
                </a:tc>
                <a:tc>
                  <a:txBody>
                    <a:bodyPr/>
                    <a:lstStyle/>
                    <a:p>
                      <a:pPr algn="ctr">
                        <a:lnSpc>
                          <a:spcPct val="150000"/>
                        </a:lnSpc>
                        <a:spcAft>
                          <a:spcPts val="600"/>
                        </a:spcAft>
                      </a:pPr>
                      <a:r>
                        <a:rPr lang="ca-ES" sz="1200" dirty="0"/>
                        <a:t>270,00 €</a:t>
                      </a:r>
                      <a:endParaRPr lang="es-ES" sz="1200" b="1" dirty="0">
                        <a:latin typeface="Segoe Print" panose="02000600000000000000" pitchFamily="2" charset="0"/>
                        <a:ea typeface="Times New Roman"/>
                      </a:endParaRPr>
                    </a:p>
                  </a:txBody>
                  <a:tcPr marL="68580" marR="68580" marT="0" marB="0" anchor="ctr"/>
                </a:tc>
                <a:extLst>
                  <a:ext uri="{0D108BD9-81ED-4DB2-BD59-A6C34878D82A}">
                    <a16:rowId xmlns:a16="http://schemas.microsoft.com/office/drawing/2014/main" val="10001"/>
                  </a:ext>
                </a:extLst>
              </a:tr>
              <a:tr h="350839">
                <a:tc>
                  <a:txBody>
                    <a:bodyPr/>
                    <a:lstStyle/>
                    <a:p>
                      <a:pPr algn="ctr">
                        <a:lnSpc>
                          <a:spcPct val="150000"/>
                        </a:lnSpc>
                        <a:spcAft>
                          <a:spcPts val="600"/>
                        </a:spcAft>
                      </a:pPr>
                      <a:r>
                        <a:rPr lang="ca-ES" sz="1200" dirty="0"/>
                        <a:t> (4 setmanes)</a:t>
                      </a:r>
                      <a:endParaRPr lang="es-ES" sz="1200" b="1" dirty="0">
                        <a:latin typeface="Segoe Print" panose="02000600000000000000" pitchFamily="2" charset="0"/>
                        <a:ea typeface="Times New Roman"/>
                      </a:endParaRPr>
                    </a:p>
                  </a:txBody>
                  <a:tcPr marL="68580" marR="68580" marT="0" marB="0" anchor="ctr"/>
                </a:tc>
                <a:tc>
                  <a:txBody>
                    <a:bodyPr/>
                    <a:lstStyle/>
                    <a:p>
                      <a:pPr algn="ctr">
                        <a:lnSpc>
                          <a:spcPct val="150000"/>
                        </a:lnSpc>
                        <a:spcAft>
                          <a:spcPts val="600"/>
                        </a:spcAft>
                      </a:pPr>
                      <a:r>
                        <a:rPr lang="ca-ES" sz="1200" dirty="0"/>
                        <a:t>224,00 €</a:t>
                      </a:r>
                      <a:endParaRPr lang="es-ES" sz="1200" b="1" dirty="0">
                        <a:latin typeface="Segoe Print" panose="02000600000000000000" pitchFamily="2" charset="0"/>
                        <a:ea typeface="Times New Roman"/>
                      </a:endParaRPr>
                    </a:p>
                  </a:txBody>
                  <a:tcPr marL="68580" marR="68580" marT="0" marB="0" anchor="ctr"/>
                </a:tc>
                <a:extLst>
                  <a:ext uri="{0D108BD9-81ED-4DB2-BD59-A6C34878D82A}">
                    <a16:rowId xmlns:a16="http://schemas.microsoft.com/office/drawing/2014/main" val="10002"/>
                  </a:ext>
                </a:extLst>
              </a:tr>
              <a:tr h="350839">
                <a:tc>
                  <a:txBody>
                    <a:bodyPr/>
                    <a:lstStyle/>
                    <a:p>
                      <a:pPr algn="ctr">
                        <a:lnSpc>
                          <a:spcPct val="150000"/>
                        </a:lnSpc>
                        <a:spcAft>
                          <a:spcPts val="600"/>
                        </a:spcAft>
                      </a:pPr>
                      <a:r>
                        <a:rPr lang="ca-ES" sz="1200" dirty="0"/>
                        <a:t> (3 setmanes)</a:t>
                      </a:r>
                      <a:endParaRPr lang="es-ES" sz="1200" b="1" dirty="0">
                        <a:latin typeface="Segoe Print" panose="02000600000000000000" pitchFamily="2" charset="0"/>
                        <a:ea typeface="Times New Roman"/>
                      </a:endParaRPr>
                    </a:p>
                  </a:txBody>
                  <a:tcPr marL="68580" marR="68580" marT="0" marB="0" anchor="ctr"/>
                </a:tc>
                <a:tc>
                  <a:txBody>
                    <a:bodyPr/>
                    <a:lstStyle/>
                    <a:p>
                      <a:pPr algn="ctr">
                        <a:lnSpc>
                          <a:spcPct val="150000"/>
                        </a:lnSpc>
                        <a:spcAft>
                          <a:spcPts val="600"/>
                        </a:spcAft>
                      </a:pPr>
                      <a:r>
                        <a:rPr lang="ca-ES" sz="1200" dirty="0"/>
                        <a:t>174,00 €</a:t>
                      </a:r>
                      <a:endParaRPr lang="es-ES" sz="1200" b="1" dirty="0">
                        <a:latin typeface="Segoe Print" panose="02000600000000000000" pitchFamily="2" charset="0"/>
                        <a:ea typeface="Times New Roman"/>
                      </a:endParaRPr>
                    </a:p>
                  </a:txBody>
                  <a:tcPr marL="68580" marR="68580" marT="0" marB="0" anchor="ctr"/>
                </a:tc>
                <a:extLst>
                  <a:ext uri="{0D108BD9-81ED-4DB2-BD59-A6C34878D82A}">
                    <a16:rowId xmlns:a16="http://schemas.microsoft.com/office/drawing/2014/main" val="10003"/>
                  </a:ext>
                </a:extLst>
              </a:tr>
              <a:tr h="350839">
                <a:tc>
                  <a:txBody>
                    <a:bodyPr/>
                    <a:lstStyle/>
                    <a:p>
                      <a:pPr algn="ctr">
                        <a:lnSpc>
                          <a:spcPct val="150000"/>
                        </a:lnSpc>
                        <a:spcAft>
                          <a:spcPts val="600"/>
                        </a:spcAft>
                      </a:pPr>
                      <a:r>
                        <a:rPr lang="ca-ES" sz="1200" dirty="0"/>
                        <a:t> (2 setmanes)</a:t>
                      </a:r>
                      <a:endParaRPr lang="es-ES" sz="1200" b="1" dirty="0">
                        <a:latin typeface="Segoe Print" panose="02000600000000000000" pitchFamily="2" charset="0"/>
                        <a:ea typeface="Times New Roman"/>
                      </a:endParaRPr>
                    </a:p>
                  </a:txBody>
                  <a:tcPr marL="68580" marR="68580" marT="0" marB="0" anchor="ctr"/>
                </a:tc>
                <a:tc>
                  <a:txBody>
                    <a:bodyPr/>
                    <a:lstStyle/>
                    <a:p>
                      <a:pPr algn="ctr">
                        <a:lnSpc>
                          <a:spcPct val="150000"/>
                        </a:lnSpc>
                        <a:spcAft>
                          <a:spcPts val="600"/>
                        </a:spcAft>
                      </a:pPr>
                      <a:r>
                        <a:rPr lang="ca-ES" sz="1200" dirty="0"/>
                        <a:t>120,00 €</a:t>
                      </a:r>
                      <a:endParaRPr lang="es-ES" sz="1200" b="1" dirty="0">
                        <a:latin typeface="Segoe Print" panose="02000600000000000000" pitchFamily="2" charset="0"/>
                        <a:ea typeface="Times New Roman"/>
                      </a:endParaRPr>
                    </a:p>
                  </a:txBody>
                  <a:tcPr marL="68580" marR="68580" marT="0" marB="0" anchor="ctr"/>
                </a:tc>
                <a:extLst>
                  <a:ext uri="{0D108BD9-81ED-4DB2-BD59-A6C34878D82A}">
                    <a16:rowId xmlns:a16="http://schemas.microsoft.com/office/drawing/2014/main" val="10004"/>
                  </a:ext>
                </a:extLst>
              </a:tr>
              <a:tr h="350839">
                <a:tc>
                  <a:txBody>
                    <a:bodyPr/>
                    <a:lstStyle/>
                    <a:p>
                      <a:pPr algn="ctr">
                        <a:lnSpc>
                          <a:spcPct val="150000"/>
                        </a:lnSpc>
                        <a:spcAft>
                          <a:spcPts val="600"/>
                        </a:spcAft>
                      </a:pPr>
                      <a:r>
                        <a:rPr lang="ca-ES" sz="1200" dirty="0"/>
                        <a:t> (1setmana)</a:t>
                      </a:r>
                      <a:endParaRPr lang="es-ES" sz="1200" b="1" dirty="0">
                        <a:latin typeface="Segoe Print" panose="02000600000000000000" pitchFamily="2" charset="0"/>
                        <a:ea typeface="Times New Roman"/>
                      </a:endParaRPr>
                    </a:p>
                  </a:txBody>
                  <a:tcPr marL="68580" marR="68580" marT="0" marB="0" anchor="ctr"/>
                </a:tc>
                <a:tc>
                  <a:txBody>
                    <a:bodyPr/>
                    <a:lstStyle/>
                    <a:p>
                      <a:pPr algn="ctr">
                        <a:lnSpc>
                          <a:spcPct val="150000"/>
                        </a:lnSpc>
                        <a:spcAft>
                          <a:spcPts val="600"/>
                        </a:spcAft>
                      </a:pPr>
                      <a:r>
                        <a:rPr lang="ca-ES" sz="1200" dirty="0"/>
                        <a:t>65,00 €</a:t>
                      </a:r>
                      <a:endParaRPr lang="es-ES" sz="1200" b="1" dirty="0">
                        <a:latin typeface="Segoe Print" panose="02000600000000000000" pitchFamily="2" charset="0"/>
                        <a:ea typeface="Times New Roman"/>
                      </a:endParaRPr>
                    </a:p>
                  </a:txBody>
                  <a:tcPr marL="68580" marR="68580" marT="0" marB="0" anchor="ctr"/>
                </a:tc>
                <a:extLst>
                  <a:ext uri="{0D108BD9-81ED-4DB2-BD59-A6C34878D82A}">
                    <a16:rowId xmlns:a16="http://schemas.microsoft.com/office/drawing/2014/main" val="10005"/>
                  </a:ext>
                </a:extLst>
              </a:tr>
            </a:tbl>
          </a:graphicData>
        </a:graphic>
      </p:graphicFrame>
      <p:sp>
        <p:nvSpPr>
          <p:cNvPr id="8" name="7 CuadroTexto"/>
          <p:cNvSpPr txBox="1"/>
          <p:nvPr/>
        </p:nvSpPr>
        <p:spPr>
          <a:xfrm>
            <a:off x="577677" y="5942877"/>
            <a:ext cx="5659635" cy="2400657"/>
          </a:xfrm>
          <a:prstGeom prst="rect">
            <a:avLst/>
          </a:prstGeom>
          <a:noFill/>
        </p:spPr>
        <p:txBody>
          <a:bodyPr wrap="square" rtlCol="0">
            <a:spAutoFit/>
          </a:bodyPr>
          <a:lstStyle/>
          <a:p>
            <a:r>
              <a:rPr lang="es-ES" sz="1000" dirty="0"/>
              <a:t>Si no hi ha el </a:t>
            </a:r>
            <a:r>
              <a:rPr lang="es-ES" sz="1000" dirty="0" err="1"/>
              <a:t>mínim</a:t>
            </a:r>
            <a:r>
              <a:rPr lang="es-ES" sz="1000" dirty="0"/>
              <a:t> </a:t>
            </a:r>
            <a:r>
              <a:rPr lang="es-ES" sz="1000" dirty="0" err="1"/>
              <a:t>d’usuaris</a:t>
            </a:r>
            <a:r>
              <a:rPr lang="es-ES" sz="1000" dirty="0"/>
              <a:t> en totes les </a:t>
            </a:r>
            <a:r>
              <a:rPr lang="es-ES" sz="1000" dirty="0" err="1"/>
              <a:t>setmanes</a:t>
            </a:r>
            <a:r>
              <a:rPr lang="es-ES" sz="1000" dirty="0"/>
              <a:t>, </a:t>
            </a:r>
            <a:r>
              <a:rPr lang="es-ES" sz="1000" dirty="0" err="1"/>
              <a:t>aquesta</a:t>
            </a:r>
            <a:r>
              <a:rPr lang="es-ES" sz="1000" dirty="0"/>
              <a:t> </a:t>
            </a:r>
            <a:r>
              <a:rPr lang="es-ES" sz="1000" dirty="0" err="1"/>
              <a:t>activitat</a:t>
            </a:r>
            <a:r>
              <a:rPr lang="es-ES" sz="1000" dirty="0"/>
              <a:t> i el </a:t>
            </a:r>
            <a:r>
              <a:rPr lang="es-ES" sz="1000" dirty="0" err="1"/>
              <a:t>servei</a:t>
            </a:r>
            <a:r>
              <a:rPr lang="es-ES" sz="1000" dirty="0"/>
              <a:t> de </a:t>
            </a:r>
            <a:r>
              <a:rPr lang="es-ES" sz="1000" dirty="0" err="1"/>
              <a:t>menjador</a:t>
            </a:r>
            <a:endParaRPr lang="es-ES" sz="1000" dirty="0"/>
          </a:p>
          <a:p>
            <a:r>
              <a:rPr lang="es-ES" sz="1000" dirty="0"/>
              <a:t>no es </a:t>
            </a:r>
            <a:r>
              <a:rPr lang="es-ES" sz="1000" dirty="0" err="1"/>
              <a:t>podrà</a:t>
            </a:r>
            <a:r>
              <a:rPr lang="es-ES" sz="1000" dirty="0"/>
              <a:t> </a:t>
            </a:r>
            <a:r>
              <a:rPr lang="es-ES" sz="1000" dirty="0" err="1"/>
              <a:t>fer</a:t>
            </a:r>
            <a:r>
              <a:rPr lang="es-ES" sz="1000" dirty="0"/>
              <a:t>. (</a:t>
            </a:r>
            <a:r>
              <a:rPr lang="es-ES" sz="1000" dirty="0" err="1"/>
              <a:t>mínim</a:t>
            </a:r>
            <a:r>
              <a:rPr lang="es-ES" sz="1000" dirty="0"/>
              <a:t> 5 </a:t>
            </a:r>
            <a:r>
              <a:rPr lang="es-ES" sz="1000" dirty="0" err="1"/>
              <a:t>alumnes</a:t>
            </a:r>
            <a:r>
              <a:rPr lang="es-ES" sz="1000" dirty="0"/>
              <a:t> per </a:t>
            </a:r>
            <a:r>
              <a:rPr lang="es-ES" sz="1000" dirty="0" err="1"/>
              <a:t>setmana</a:t>
            </a:r>
            <a:r>
              <a:rPr lang="es-ES" sz="1000" dirty="0"/>
              <a:t>)</a:t>
            </a:r>
          </a:p>
          <a:p>
            <a:endParaRPr lang="es-ES" sz="1000" dirty="0"/>
          </a:p>
          <a:p>
            <a:r>
              <a:rPr lang="es-ES" sz="1000" b="1" u="sng" dirty="0" err="1"/>
              <a:t>Informació</a:t>
            </a:r>
            <a:r>
              <a:rPr lang="es-ES" sz="1000" b="1" u="sng" dirty="0"/>
              <a:t> i </a:t>
            </a:r>
            <a:r>
              <a:rPr lang="es-ES" sz="1000" b="1" u="sng" dirty="0" err="1"/>
              <a:t>inscripció</a:t>
            </a:r>
            <a:r>
              <a:rPr lang="es-ES" sz="1000" b="1" u="sng" dirty="0"/>
              <a:t>:</a:t>
            </a:r>
          </a:p>
          <a:p>
            <a:r>
              <a:rPr lang="es-ES" sz="1000" dirty="0"/>
              <a:t>La </a:t>
            </a:r>
            <a:r>
              <a:rPr lang="es-ES" sz="1000" dirty="0" err="1"/>
              <a:t>inscripció</a:t>
            </a:r>
            <a:r>
              <a:rPr lang="es-ES" sz="1000" dirty="0"/>
              <a:t> es </a:t>
            </a:r>
            <a:r>
              <a:rPr lang="es-ES" sz="1000" dirty="0" err="1"/>
              <a:t>farà</a:t>
            </a:r>
            <a:r>
              <a:rPr lang="es-ES" sz="1000" dirty="0"/>
              <a:t> del </a:t>
            </a:r>
            <a:r>
              <a:rPr lang="es-ES" sz="1000" b="1" dirty="0"/>
              <a:t>2 de </a:t>
            </a:r>
            <a:r>
              <a:rPr lang="es-ES" sz="1000" b="1" dirty="0" err="1"/>
              <a:t>maig</a:t>
            </a:r>
            <a:r>
              <a:rPr lang="es-ES" sz="1000" b="1" dirty="0"/>
              <a:t> al 21 de </a:t>
            </a:r>
            <a:r>
              <a:rPr lang="es-ES" sz="1000" b="1" dirty="0" err="1"/>
              <a:t>juny</a:t>
            </a:r>
            <a:r>
              <a:rPr lang="es-ES" sz="1000" dirty="0"/>
              <a:t>, de 17:00 a 19:00 a la </a:t>
            </a:r>
            <a:r>
              <a:rPr lang="es-ES" sz="1000" dirty="0" err="1"/>
              <a:t>nostra</a:t>
            </a:r>
            <a:r>
              <a:rPr lang="es-ES" sz="1000" dirty="0"/>
              <a:t> </a:t>
            </a:r>
            <a:r>
              <a:rPr lang="es-ES" sz="1000" dirty="0" err="1"/>
              <a:t>escola</a:t>
            </a:r>
            <a:r>
              <a:rPr lang="es-ES" sz="1000" dirty="0"/>
              <a:t>.</a:t>
            </a:r>
          </a:p>
          <a:p>
            <a:r>
              <a:rPr lang="es-ES" sz="1000" dirty="0"/>
              <a:t>Al </a:t>
            </a:r>
            <a:r>
              <a:rPr lang="es-ES" sz="1000" dirty="0" err="1"/>
              <a:t>fer</a:t>
            </a:r>
            <a:r>
              <a:rPr lang="es-ES" sz="1000" dirty="0"/>
              <a:t> la </a:t>
            </a:r>
            <a:r>
              <a:rPr lang="es-ES" sz="1000" dirty="0" err="1"/>
              <a:t>inscripció</a:t>
            </a:r>
            <a:r>
              <a:rPr lang="es-ES" sz="1000" dirty="0"/>
              <a:t> </a:t>
            </a:r>
            <a:r>
              <a:rPr lang="es-ES" sz="1000" dirty="0" err="1"/>
              <a:t>s’haurà</a:t>
            </a:r>
            <a:r>
              <a:rPr lang="es-ES" sz="1000" dirty="0"/>
              <a:t> de </a:t>
            </a:r>
            <a:r>
              <a:rPr lang="es-ES" sz="1000" dirty="0" err="1"/>
              <a:t>lliurar</a:t>
            </a:r>
            <a:r>
              <a:rPr lang="es-ES" sz="1000" dirty="0"/>
              <a:t> el full </a:t>
            </a:r>
            <a:r>
              <a:rPr lang="es-ES" sz="1000" dirty="0" err="1"/>
              <a:t>d’inscripció</a:t>
            </a:r>
            <a:r>
              <a:rPr lang="es-ES" sz="1000" dirty="0"/>
              <a:t> i </a:t>
            </a:r>
            <a:r>
              <a:rPr lang="es-ES" sz="1000" dirty="0" err="1"/>
              <a:t>fer</a:t>
            </a:r>
            <a:r>
              <a:rPr lang="es-ES" sz="1000" dirty="0"/>
              <a:t> el </a:t>
            </a:r>
            <a:r>
              <a:rPr lang="es-ES" sz="1000" dirty="0" err="1"/>
              <a:t>pagament</a:t>
            </a:r>
            <a:r>
              <a:rPr lang="es-ES" sz="1000" dirty="0"/>
              <a:t> per </a:t>
            </a:r>
            <a:r>
              <a:rPr lang="es-ES" sz="1000" dirty="0" err="1"/>
              <a:t>setmanes</a:t>
            </a:r>
            <a:r>
              <a:rPr lang="es-ES" sz="1000" dirty="0"/>
              <a:t> </a:t>
            </a:r>
            <a:r>
              <a:rPr lang="es-ES" sz="1000" dirty="0" err="1"/>
              <a:t>escollides</a:t>
            </a:r>
            <a:r>
              <a:rPr lang="es-ES" sz="1000" dirty="0"/>
              <a:t>.</a:t>
            </a:r>
          </a:p>
          <a:p>
            <a:endParaRPr lang="es-ES" sz="1000" dirty="0"/>
          </a:p>
          <a:p>
            <a:r>
              <a:rPr lang="es-ES" sz="1000" b="1" u="sng" dirty="0" err="1"/>
              <a:t>Descomptes</a:t>
            </a:r>
            <a:r>
              <a:rPr lang="es-ES" sz="1000" b="1" u="sng" dirty="0"/>
              <a:t>:</a:t>
            </a:r>
          </a:p>
          <a:p>
            <a:r>
              <a:rPr lang="es-ES" sz="1000" dirty="0" err="1"/>
              <a:t>Tots</a:t>
            </a:r>
            <a:r>
              <a:rPr lang="es-ES" sz="1000" dirty="0"/>
              <a:t> </a:t>
            </a:r>
            <a:r>
              <a:rPr lang="es-ES" sz="1000" dirty="0" err="1"/>
              <a:t>els</a:t>
            </a:r>
            <a:r>
              <a:rPr lang="es-ES" sz="1000" dirty="0"/>
              <a:t> </a:t>
            </a:r>
            <a:r>
              <a:rPr lang="es-ES" sz="1000" dirty="0" err="1"/>
              <a:t>actuals</a:t>
            </a:r>
            <a:r>
              <a:rPr lang="es-ES" sz="1000" dirty="0"/>
              <a:t> </a:t>
            </a:r>
            <a:r>
              <a:rPr lang="es-ES" sz="1000" dirty="0" err="1"/>
              <a:t>alumnes</a:t>
            </a:r>
            <a:r>
              <a:rPr lang="es-ES" sz="1000" dirty="0"/>
              <a:t> del centre </a:t>
            </a:r>
            <a:r>
              <a:rPr lang="es-ES" sz="1000" dirty="0" err="1"/>
              <a:t>tindran</a:t>
            </a:r>
            <a:r>
              <a:rPr lang="es-ES" sz="1000" dirty="0"/>
              <a:t> un 5% de </a:t>
            </a:r>
            <a:r>
              <a:rPr lang="es-ES" sz="1000" dirty="0" err="1"/>
              <a:t>descompte</a:t>
            </a:r>
            <a:r>
              <a:rPr lang="es-ES" sz="1000" dirty="0"/>
              <a:t>.</a:t>
            </a:r>
          </a:p>
          <a:p>
            <a:r>
              <a:rPr lang="es-ES" sz="1000" dirty="0" err="1"/>
              <a:t>Els</a:t>
            </a:r>
            <a:r>
              <a:rPr lang="es-ES" sz="1000" dirty="0"/>
              <a:t> </a:t>
            </a:r>
            <a:r>
              <a:rPr lang="es-ES" sz="1000" dirty="0" err="1"/>
              <a:t>germans</a:t>
            </a:r>
            <a:r>
              <a:rPr lang="es-ES" sz="1000" dirty="0"/>
              <a:t> </a:t>
            </a:r>
            <a:r>
              <a:rPr lang="es-ES" sz="1000" dirty="0" err="1"/>
              <a:t>tindran</a:t>
            </a:r>
            <a:r>
              <a:rPr lang="es-ES" sz="1000" dirty="0"/>
              <a:t> un 5% de </a:t>
            </a:r>
            <a:r>
              <a:rPr lang="es-ES" sz="1000" dirty="0" err="1"/>
              <a:t>descompte</a:t>
            </a:r>
            <a:r>
              <a:rPr lang="es-ES" sz="1000" dirty="0"/>
              <a:t> que no </a:t>
            </a:r>
            <a:r>
              <a:rPr lang="es-ES" sz="1000" dirty="0" err="1"/>
              <a:t>serà</a:t>
            </a:r>
            <a:r>
              <a:rPr lang="es-ES" sz="1000" dirty="0"/>
              <a:t> acumulable si </a:t>
            </a:r>
            <a:r>
              <a:rPr lang="es-ES" sz="1000" dirty="0" err="1"/>
              <a:t>ja</a:t>
            </a:r>
            <a:r>
              <a:rPr lang="es-ES" sz="1000" dirty="0"/>
              <a:t> son </a:t>
            </a:r>
            <a:r>
              <a:rPr lang="es-ES" sz="1000" dirty="0" err="1"/>
              <a:t>alumnes</a:t>
            </a:r>
            <a:r>
              <a:rPr lang="es-ES" sz="1000" dirty="0"/>
              <a:t> del centre.</a:t>
            </a:r>
          </a:p>
          <a:p>
            <a:endParaRPr lang="es-ES" sz="1000" dirty="0"/>
          </a:p>
          <a:p>
            <a:r>
              <a:rPr lang="es-ES" sz="1000" b="1" u="sng" dirty="0" err="1"/>
              <a:t>Servei</a:t>
            </a:r>
            <a:r>
              <a:rPr lang="es-ES" sz="1000" b="1" u="sng" dirty="0"/>
              <a:t> </a:t>
            </a:r>
            <a:r>
              <a:rPr lang="es-ES" sz="1000" b="1" u="sng" dirty="0" err="1"/>
              <a:t>menjador</a:t>
            </a:r>
            <a:r>
              <a:rPr lang="es-ES" sz="1000" b="1" u="sng" dirty="0"/>
              <a:t>:</a:t>
            </a:r>
          </a:p>
          <a:p>
            <a:r>
              <a:rPr lang="es-ES" sz="1000" dirty="0"/>
              <a:t>Cada </a:t>
            </a:r>
            <a:r>
              <a:rPr lang="es-ES" sz="1000" dirty="0" err="1"/>
              <a:t>alumne</a:t>
            </a:r>
            <a:r>
              <a:rPr lang="es-ES" sz="1000" dirty="0"/>
              <a:t> es </a:t>
            </a:r>
            <a:r>
              <a:rPr lang="es-ES" sz="1000" dirty="0" err="1"/>
              <a:t>portarà</a:t>
            </a:r>
            <a:r>
              <a:rPr lang="es-ES" sz="1000" dirty="0"/>
              <a:t> la </a:t>
            </a:r>
            <a:r>
              <a:rPr lang="es-ES" sz="1000" dirty="0" err="1"/>
              <a:t>seva</a:t>
            </a:r>
            <a:r>
              <a:rPr lang="es-ES" sz="1000" dirty="0"/>
              <a:t> </a:t>
            </a:r>
            <a:r>
              <a:rPr lang="es-ES" sz="1000" dirty="0" err="1"/>
              <a:t>pròpia</a:t>
            </a:r>
            <a:r>
              <a:rPr lang="es-ES" sz="1000" dirty="0"/>
              <a:t> carmañola o podrá contractar el </a:t>
            </a:r>
            <a:r>
              <a:rPr lang="es-ES" sz="1000" dirty="0" err="1"/>
              <a:t>servei</a:t>
            </a:r>
            <a:r>
              <a:rPr lang="es-ES" sz="1000" dirty="0"/>
              <a:t> de </a:t>
            </a:r>
            <a:r>
              <a:rPr lang="es-ES" sz="1000" dirty="0" err="1"/>
              <a:t>càtering</a:t>
            </a:r>
            <a:r>
              <a:rPr lang="es-ES" sz="1000" dirty="0"/>
              <a:t> </a:t>
            </a:r>
            <a:r>
              <a:rPr lang="es-ES" sz="1000" dirty="0" err="1"/>
              <a:t>amb</a:t>
            </a:r>
            <a:r>
              <a:rPr lang="es-ES" sz="1000" dirty="0"/>
              <a:t> un </a:t>
            </a:r>
            <a:r>
              <a:rPr lang="es-ES" sz="1000" dirty="0" err="1"/>
              <a:t>cost</a:t>
            </a:r>
            <a:r>
              <a:rPr lang="es-ES" sz="1000" dirty="0"/>
              <a:t> adicional. </a:t>
            </a:r>
          </a:p>
          <a:p>
            <a:endParaRPr lang="es-ES" sz="1000" dirty="0"/>
          </a:p>
        </p:txBody>
      </p:sp>
      <p:graphicFrame>
        <p:nvGraphicFramePr>
          <p:cNvPr id="5" name="Tabla 4"/>
          <p:cNvGraphicFramePr>
            <a:graphicFrameLocks noGrp="1"/>
          </p:cNvGraphicFramePr>
          <p:nvPr>
            <p:extLst>
              <p:ext uri="{D42A27DB-BD31-4B8C-83A1-F6EECF244321}">
                <p14:modId xmlns:p14="http://schemas.microsoft.com/office/powerpoint/2010/main" val="1773692964"/>
              </p:ext>
            </p:extLst>
          </p:nvPr>
        </p:nvGraphicFramePr>
        <p:xfrm>
          <a:off x="1015812" y="4382859"/>
          <a:ext cx="4717444" cy="1053237"/>
        </p:xfrm>
        <a:graphic>
          <a:graphicData uri="http://schemas.openxmlformats.org/drawingml/2006/table">
            <a:tbl>
              <a:tblPr firstRow="1" bandRow="1">
                <a:tableStyleId>{93296810-A885-4BE3-A3E7-6D5BEEA58F35}</a:tableStyleId>
              </a:tblPr>
              <a:tblGrid>
                <a:gridCol w="2358722">
                  <a:extLst>
                    <a:ext uri="{9D8B030D-6E8A-4147-A177-3AD203B41FA5}">
                      <a16:colId xmlns:a16="http://schemas.microsoft.com/office/drawing/2014/main" val="20000"/>
                    </a:ext>
                  </a:extLst>
                </a:gridCol>
                <a:gridCol w="2358722">
                  <a:extLst>
                    <a:ext uri="{9D8B030D-6E8A-4147-A177-3AD203B41FA5}">
                      <a16:colId xmlns:a16="http://schemas.microsoft.com/office/drawing/2014/main" val="20001"/>
                    </a:ext>
                  </a:extLst>
                </a:gridCol>
              </a:tblGrid>
              <a:tr h="521264">
                <a:tc>
                  <a:txBody>
                    <a:bodyPr/>
                    <a:lstStyle/>
                    <a:p>
                      <a:pPr algn="ctr">
                        <a:lnSpc>
                          <a:spcPct val="115000"/>
                        </a:lnSpc>
                        <a:spcBef>
                          <a:spcPts val="1200"/>
                        </a:spcBef>
                        <a:spcAft>
                          <a:spcPts val="0"/>
                        </a:spcAft>
                      </a:pPr>
                      <a:r>
                        <a:rPr lang="ca-ES" sz="1400" dirty="0">
                          <a:effectLst/>
                        </a:rPr>
                        <a:t>Servei</a:t>
                      </a:r>
                      <a:r>
                        <a:rPr lang="ca-ES" sz="1400" baseline="0" dirty="0">
                          <a:effectLst/>
                        </a:rPr>
                        <a:t> </a:t>
                      </a:r>
                      <a:r>
                        <a:rPr lang="ca-ES" sz="1400" dirty="0">
                          <a:effectLst/>
                        </a:rPr>
                        <a:t>de menjador </a:t>
                      </a:r>
                      <a:endParaRPr lang="ca-ES"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gn="ctr"/>
                      <a:r>
                        <a:rPr lang="es-ES" sz="1400" dirty="0"/>
                        <a:t>Preu</a:t>
                      </a:r>
                      <a:endParaRPr lang="es-ES" sz="1400" b="1" i="1" dirty="0">
                        <a:solidFill>
                          <a:schemeClr val="bg1"/>
                        </a:solidFill>
                      </a:endParaRPr>
                    </a:p>
                  </a:txBody>
                  <a:tcPr/>
                </a:tc>
                <a:extLst>
                  <a:ext uri="{0D108BD9-81ED-4DB2-BD59-A6C34878D82A}">
                    <a16:rowId xmlns:a16="http://schemas.microsoft.com/office/drawing/2014/main" val="10000"/>
                  </a:ext>
                </a:extLst>
              </a:tr>
              <a:tr h="249079">
                <a:tc>
                  <a:txBody>
                    <a:bodyPr/>
                    <a:lstStyle/>
                    <a:p>
                      <a:pPr algn="ctr">
                        <a:lnSpc>
                          <a:spcPct val="115000"/>
                        </a:lnSpc>
                        <a:spcAft>
                          <a:spcPts val="0"/>
                        </a:spcAft>
                      </a:pPr>
                      <a:endParaRPr lang="ca-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15000"/>
                        </a:lnSpc>
                        <a:spcBef>
                          <a:spcPts val="1200"/>
                        </a:spcBef>
                        <a:spcAft>
                          <a:spcPts val="0"/>
                        </a:spcAft>
                        <a:buClrTx/>
                        <a:buSzTx/>
                        <a:buFontTx/>
                        <a:buNone/>
                        <a:tabLst/>
                        <a:defRPr/>
                      </a:pPr>
                      <a:endParaRPr lang="ca-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82894">
                <a:tc>
                  <a:txBody>
                    <a:bodyPr/>
                    <a:lstStyle/>
                    <a:p>
                      <a:pPr algn="ctr">
                        <a:lnSpc>
                          <a:spcPct val="115000"/>
                        </a:lnSpc>
                        <a:spcAft>
                          <a:spcPts val="0"/>
                        </a:spcAft>
                      </a:pPr>
                      <a:r>
                        <a:rPr lang="ca-ES" sz="1200" dirty="0">
                          <a:effectLst/>
                        </a:rPr>
                        <a:t>de 13h a 16:30h</a:t>
                      </a:r>
                      <a:endParaRPr lang="ca-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ca-ES" sz="1200" dirty="0">
                          <a:effectLst/>
                        </a:rPr>
                        <a:t>20€ (cada setmana )</a:t>
                      </a:r>
                      <a:endParaRPr lang="ca-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bl>
          </a:graphicData>
        </a:graphic>
      </p:graphicFrame>
      <p:pic>
        <p:nvPicPr>
          <p:cNvPr id="9" name="Imagen 1"/>
          <p:cNvPicPr/>
          <p:nvPr/>
        </p:nvPicPr>
        <p:blipFill>
          <a:blip r:embed="rId2" cstate="print"/>
          <a:srcRect l="14991" t="48023" r="43915" b="27401"/>
          <a:stretch>
            <a:fillRect/>
          </a:stretch>
        </p:blipFill>
        <p:spPr bwMode="auto">
          <a:xfrm>
            <a:off x="5559965" y="8522096"/>
            <a:ext cx="1117090" cy="50165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288286"/>
            <a:ext cx="6172200" cy="1524000"/>
          </a:xfrm>
        </p:spPr>
        <p:txBody>
          <a:bodyPr>
            <a:normAutofit/>
          </a:bodyPr>
          <a:lstStyle/>
          <a:p>
            <a:pPr algn="l"/>
            <a:r>
              <a:rPr lang="es-ES" sz="2000" dirty="0"/>
              <a:t>		Full </a:t>
            </a:r>
            <a:r>
              <a:rPr lang="es-ES" sz="2000" dirty="0" err="1"/>
              <a:t>d’inscripció</a:t>
            </a:r>
            <a:r>
              <a:rPr lang="es-ES" sz="2000" dirty="0"/>
              <a:t> </a:t>
            </a:r>
            <a:br>
              <a:rPr lang="es-ES" dirty="0"/>
            </a:br>
            <a:r>
              <a:rPr lang="es-ES" dirty="0"/>
              <a:t> </a:t>
            </a:r>
            <a:endParaRPr lang="es-ES_tradnl" dirty="0">
              <a:latin typeface="Ravie" panose="04040805050809020602" pitchFamily="82" charset="0"/>
              <a:ea typeface="Segoe UI Black" panose="020B0A02040204020203" pitchFamily="34" charset="0"/>
              <a:cs typeface="Segoe UI Black" panose="020B0A02040204020203" pitchFamily="34" charset="0"/>
            </a:endParaRPr>
          </a:p>
        </p:txBody>
      </p:sp>
      <p:sp>
        <p:nvSpPr>
          <p:cNvPr id="3" name="Content Placeholder 2"/>
          <p:cNvSpPr>
            <a:spLocks noGrp="1"/>
          </p:cNvSpPr>
          <p:nvPr>
            <p:ph idx="1"/>
          </p:nvPr>
        </p:nvSpPr>
        <p:spPr>
          <a:xfrm>
            <a:off x="342900" y="2133602"/>
            <a:ext cx="6172200" cy="6398838"/>
          </a:xfrm>
        </p:spPr>
        <p:txBody>
          <a:bodyPr>
            <a:normAutofit/>
          </a:bodyPr>
          <a:lstStyle/>
          <a:p>
            <a:pPr marL="0" indent="0">
              <a:buNone/>
            </a:pPr>
            <a:r>
              <a:rPr lang="es-ES" sz="1400" dirty="0" err="1"/>
              <a:t>Nom</a:t>
            </a:r>
            <a:r>
              <a:rPr lang="es-ES" sz="1400" dirty="0"/>
              <a:t> </a:t>
            </a:r>
            <a:r>
              <a:rPr lang="es-ES" sz="1400" dirty="0" err="1"/>
              <a:t>alumne</a:t>
            </a:r>
            <a:r>
              <a:rPr lang="es-ES" sz="1400" dirty="0"/>
              <a:t>/a ………………………………………………………………………………………………….</a:t>
            </a:r>
          </a:p>
          <a:p>
            <a:pPr marL="0" indent="0">
              <a:buNone/>
            </a:pPr>
            <a:r>
              <a:rPr lang="es-ES" sz="1400" dirty="0" err="1"/>
              <a:t>Cognoms</a:t>
            </a:r>
            <a:r>
              <a:rPr lang="es-ES" sz="1400" dirty="0"/>
              <a:t> …………………………………………………………………..………………………………………</a:t>
            </a:r>
          </a:p>
          <a:p>
            <a:pPr marL="0" indent="0">
              <a:buNone/>
            </a:pPr>
            <a:r>
              <a:rPr lang="es-ES" sz="1400" dirty="0" err="1"/>
              <a:t>Adreça</a:t>
            </a:r>
            <a:r>
              <a:rPr lang="es-ES" sz="1400" dirty="0"/>
              <a:t>   …………….………………………………………………………………………………………………</a:t>
            </a:r>
          </a:p>
          <a:p>
            <a:pPr marL="0" indent="0">
              <a:buNone/>
            </a:pPr>
            <a:r>
              <a:rPr lang="es-ES" sz="1400" dirty="0"/>
              <a:t>…………………………………………………………………….……………………………………………………</a:t>
            </a:r>
          </a:p>
          <a:p>
            <a:pPr marL="0" indent="0">
              <a:buNone/>
            </a:pPr>
            <a:r>
              <a:rPr lang="es-ES" sz="1400" dirty="0"/>
              <a:t>Telf. …………………………………………….</a:t>
            </a:r>
          </a:p>
          <a:p>
            <a:pPr marL="0" indent="0">
              <a:buNone/>
            </a:pPr>
            <a:r>
              <a:rPr lang="es-ES" sz="1400" dirty="0"/>
              <a:t>Data de </a:t>
            </a:r>
            <a:r>
              <a:rPr lang="es-ES" sz="1400" dirty="0" err="1"/>
              <a:t>naixement</a:t>
            </a:r>
            <a:r>
              <a:rPr lang="es-ES" sz="1400" dirty="0"/>
              <a:t> …………………………………….……………………………………………………</a:t>
            </a:r>
          </a:p>
          <a:p>
            <a:pPr>
              <a:buNone/>
            </a:pPr>
            <a:endParaRPr lang="es-ES" sz="1400" dirty="0"/>
          </a:p>
          <a:p>
            <a:pPr>
              <a:buNone/>
            </a:pPr>
            <a:r>
              <a:rPr lang="es-ES" sz="1400" dirty="0"/>
              <a:t>Marca </a:t>
            </a:r>
            <a:r>
              <a:rPr lang="es-ES" sz="1400" dirty="0" err="1"/>
              <a:t>amb</a:t>
            </a:r>
            <a:r>
              <a:rPr lang="es-ES" sz="1400" dirty="0"/>
              <a:t> una X les </a:t>
            </a:r>
            <a:r>
              <a:rPr lang="es-ES" sz="1400" dirty="0" err="1"/>
              <a:t>setmanes</a:t>
            </a:r>
            <a:r>
              <a:rPr lang="es-ES" sz="1400" dirty="0"/>
              <a:t> que </a:t>
            </a:r>
            <a:r>
              <a:rPr lang="es-ES" sz="1400" dirty="0" err="1"/>
              <a:t>assistirà</a:t>
            </a:r>
            <a:r>
              <a:rPr lang="es-ES" sz="1400" dirty="0"/>
              <a:t> 	</a:t>
            </a:r>
            <a:r>
              <a:rPr lang="es-ES" sz="1400" dirty="0" err="1"/>
              <a:t>Servei</a:t>
            </a:r>
            <a:r>
              <a:rPr lang="es-ES" sz="1400" dirty="0"/>
              <a:t> </a:t>
            </a:r>
            <a:r>
              <a:rPr lang="es-ES" sz="1400" dirty="0" err="1"/>
              <a:t>Menjador</a:t>
            </a:r>
            <a:r>
              <a:rPr lang="es-ES" sz="1400" dirty="0"/>
              <a:t>	</a:t>
            </a:r>
          </a:p>
          <a:p>
            <a:pPr>
              <a:buFont typeface="Wingdings" pitchFamily="2" charset="2"/>
              <a:buChar char="q"/>
            </a:pPr>
            <a:r>
              <a:rPr lang="es-ES" sz="1400" dirty="0"/>
              <a:t>1ª </a:t>
            </a:r>
            <a:r>
              <a:rPr lang="es-ES" sz="1400" dirty="0" err="1"/>
              <a:t>Setmana</a:t>
            </a:r>
            <a:r>
              <a:rPr lang="es-ES" sz="1400" dirty="0"/>
              <a:t> (25/06 – 28/06)		</a:t>
            </a:r>
          </a:p>
          <a:p>
            <a:pPr>
              <a:buFont typeface="Wingdings" pitchFamily="2" charset="2"/>
              <a:buChar char="q"/>
            </a:pPr>
            <a:r>
              <a:rPr lang="es-ES" sz="1400" dirty="0"/>
              <a:t>2º </a:t>
            </a:r>
            <a:r>
              <a:rPr lang="es-ES" sz="1400" dirty="0" err="1"/>
              <a:t>Setmana</a:t>
            </a:r>
            <a:r>
              <a:rPr lang="es-ES" sz="1400" dirty="0"/>
              <a:t> (01/07 – 05/07)</a:t>
            </a:r>
          </a:p>
          <a:p>
            <a:pPr>
              <a:buFont typeface="Wingdings" pitchFamily="2" charset="2"/>
              <a:buChar char="q"/>
            </a:pPr>
            <a:r>
              <a:rPr lang="es-ES" sz="1400" dirty="0"/>
              <a:t>3º </a:t>
            </a:r>
            <a:r>
              <a:rPr lang="es-ES" sz="1400" dirty="0" err="1"/>
              <a:t>Setmana</a:t>
            </a:r>
            <a:r>
              <a:rPr lang="es-ES" sz="1400" dirty="0"/>
              <a:t> (08/07 - 12/07)</a:t>
            </a:r>
          </a:p>
          <a:p>
            <a:pPr>
              <a:buFont typeface="Wingdings" pitchFamily="2" charset="2"/>
              <a:buChar char="q"/>
            </a:pPr>
            <a:r>
              <a:rPr lang="es-ES" sz="1400" dirty="0"/>
              <a:t>4º </a:t>
            </a:r>
            <a:r>
              <a:rPr lang="es-ES" sz="1400" dirty="0" err="1"/>
              <a:t>Setmana</a:t>
            </a:r>
            <a:r>
              <a:rPr lang="es-ES" sz="1400" dirty="0"/>
              <a:t> (15/07 – 19/07)	</a:t>
            </a:r>
          </a:p>
          <a:p>
            <a:pPr>
              <a:buFont typeface="Wingdings" pitchFamily="2" charset="2"/>
              <a:buChar char="q"/>
            </a:pPr>
            <a:r>
              <a:rPr lang="es-ES" sz="1400" dirty="0"/>
              <a:t>5ª </a:t>
            </a:r>
            <a:r>
              <a:rPr lang="es-ES" sz="1400" dirty="0" err="1"/>
              <a:t>Setmana</a:t>
            </a:r>
            <a:r>
              <a:rPr lang="es-ES" sz="1400" dirty="0"/>
              <a:t> (22/07 – 26/07)</a:t>
            </a:r>
          </a:p>
          <a:p>
            <a:pPr marL="0" indent="0">
              <a:buNone/>
            </a:pPr>
            <a:r>
              <a:rPr lang="es-ES" sz="1400" dirty="0" err="1"/>
              <a:t>Nom</a:t>
            </a:r>
            <a:r>
              <a:rPr lang="es-ES" sz="1400" dirty="0"/>
              <a:t> i </a:t>
            </a:r>
            <a:r>
              <a:rPr lang="es-ES" sz="1400" dirty="0" err="1"/>
              <a:t>cognoms</a:t>
            </a:r>
            <a:r>
              <a:rPr lang="es-ES" sz="1400" dirty="0"/>
              <a:t> del pare, mare o tutor </a:t>
            </a:r>
          </a:p>
          <a:p>
            <a:pPr marL="0" indent="0">
              <a:buNone/>
            </a:pPr>
            <a:r>
              <a:rPr lang="es-ES" sz="1400" dirty="0"/>
              <a:t>……………………………………………………………………………………………………………………</a:t>
            </a:r>
          </a:p>
          <a:p>
            <a:pPr marL="0" indent="0">
              <a:buNone/>
            </a:pPr>
            <a:r>
              <a:rPr lang="es-ES" sz="1400" dirty="0"/>
              <a:t>…………………………………………………………….……………..……………………………………..</a:t>
            </a:r>
          </a:p>
          <a:p>
            <a:pPr marL="0" indent="0">
              <a:buNone/>
            </a:pPr>
            <a:r>
              <a:rPr lang="es-ES" sz="1400" dirty="0" err="1"/>
              <a:t>Correu</a:t>
            </a:r>
            <a:r>
              <a:rPr lang="es-ES" sz="1400" dirty="0"/>
              <a:t> </a:t>
            </a:r>
            <a:r>
              <a:rPr lang="es-ES" sz="1400" dirty="0" err="1"/>
              <a:t>electrònic</a:t>
            </a:r>
            <a:r>
              <a:rPr lang="es-ES" sz="1400" dirty="0"/>
              <a:t> ………………………………………………………………………………………..</a:t>
            </a:r>
          </a:p>
          <a:p>
            <a:pPr marL="0" indent="0">
              <a:buNone/>
            </a:pPr>
            <a:r>
              <a:rPr lang="es-ES" sz="1400" dirty="0"/>
              <a:t>DNI ……………………………………………………………………………………………………………..</a:t>
            </a:r>
          </a:p>
          <a:p>
            <a:pPr marL="0" indent="0">
              <a:buFont typeface="Wingdings" pitchFamily="2" charset="2"/>
              <a:buChar char="q"/>
            </a:pPr>
            <a:r>
              <a:rPr lang="es-ES" sz="1400" dirty="0"/>
              <a:t> </a:t>
            </a:r>
            <a:r>
              <a:rPr lang="es-ES" sz="1400" dirty="0" err="1"/>
              <a:t>Autoritzo</a:t>
            </a:r>
            <a:r>
              <a:rPr lang="es-ES" sz="1400" dirty="0"/>
              <a:t> el </a:t>
            </a:r>
            <a:r>
              <a:rPr lang="es-ES" sz="1400" dirty="0" err="1"/>
              <a:t>meu</a:t>
            </a:r>
            <a:r>
              <a:rPr lang="es-ES" sz="1400" dirty="0"/>
              <a:t> </a:t>
            </a:r>
            <a:r>
              <a:rPr lang="es-ES" sz="1400" dirty="0" err="1"/>
              <a:t>fill</a:t>
            </a:r>
            <a:r>
              <a:rPr lang="es-ES" sz="1400" dirty="0"/>
              <a:t>/a </a:t>
            </a:r>
            <a:r>
              <a:rPr lang="es-ES" sz="1400" dirty="0" err="1"/>
              <a:t>a</a:t>
            </a:r>
            <a:r>
              <a:rPr lang="es-ES" sz="1400" dirty="0"/>
              <a:t> </a:t>
            </a:r>
            <a:r>
              <a:rPr lang="es-ES" sz="1400" b="1" dirty="0"/>
              <a:t>participar en totes les </a:t>
            </a:r>
            <a:r>
              <a:rPr lang="es-ES" sz="1400" b="1" dirty="0" err="1"/>
              <a:t>activitats</a:t>
            </a:r>
            <a:r>
              <a:rPr lang="es-ES" sz="1400" b="1" dirty="0"/>
              <a:t> del SUMMER ENGLISH SCHOOL 2018</a:t>
            </a:r>
          </a:p>
          <a:p>
            <a:pPr marL="0" indent="0">
              <a:buNone/>
            </a:pPr>
            <a:r>
              <a:rPr lang="es-ES" sz="1400" dirty="0" err="1"/>
              <a:t>Observacions</a:t>
            </a:r>
            <a:r>
              <a:rPr lang="es-ES" sz="1400" dirty="0"/>
              <a:t> i </a:t>
            </a:r>
            <a:r>
              <a:rPr lang="es-ES" sz="1400" dirty="0" err="1"/>
              <a:t>dades</a:t>
            </a:r>
            <a:r>
              <a:rPr lang="es-ES" sz="1400" dirty="0"/>
              <a:t> </a:t>
            </a:r>
            <a:r>
              <a:rPr lang="es-ES" sz="1400" dirty="0" err="1"/>
              <a:t>d’interés</a:t>
            </a:r>
            <a:r>
              <a:rPr lang="es-ES" sz="1400" dirty="0"/>
              <a:t> (</a:t>
            </a:r>
            <a:r>
              <a:rPr lang="es-ES" sz="1400" dirty="0" err="1"/>
              <a:t>al.lèrgies</a:t>
            </a:r>
            <a:r>
              <a:rPr lang="es-ES" sz="1400" dirty="0"/>
              <a:t>, </a:t>
            </a:r>
            <a:r>
              <a:rPr lang="es-ES" sz="1400" dirty="0" err="1"/>
              <a:t>enfermetats</a:t>
            </a:r>
            <a:r>
              <a:rPr lang="es-ES" sz="1400" dirty="0"/>
              <a:t>, </a:t>
            </a:r>
            <a:r>
              <a:rPr lang="es-ES" sz="1400" dirty="0" err="1"/>
              <a:t>discapacitats</a:t>
            </a:r>
            <a:r>
              <a:rPr lang="es-ES" sz="1400" dirty="0"/>
              <a:t> …)</a:t>
            </a:r>
          </a:p>
          <a:p>
            <a:pPr marL="0" indent="0">
              <a:buNone/>
            </a:pPr>
            <a:r>
              <a:rPr lang="es-ES" sz="1400" dirty="0"/>
              <a:t>……………………………………………………………………………………………………………………..</a:t>
            </a:r>
          </a:p>
          <a:p>
            <a:pPr marL="0" indent="0">
              <a:buNone/>
            </a:pPr>
            <a:endParaRPr lang="es-ES" sz="1400" dirty="0"/>
          </a:p>
          <a:p>
            <a:pPr marL="0" indent="0">
              <a:buNone/>
            </a:pPr>
            <a:r>
              <a:rPr lang="es-ES" sz="1400" dirty="0"/>
              <a:t>Signatura del pare o mare, tutor o tutora.</a:t>
            </a:r>
            <a:endParaRPr lang="es-ES_tradnl" sz="1400" dirty="0"/>
          </a:p>
        </p:txBody>
      </p:sp>
      <p:pic>
        <p:nvPicPr>
          <p:cNvPr id="6" name="Imagen 1"/>
          <p:cNvPicPr/>
          <p:nvPr/>
        </p:nvPicPr>
        <p:blipFill>
          <a:blip r:embed="rId2" cstate="print"/>
          <a:srcRect l="14991" t="48023" r="43915" b="27401"/>
          <a:stretch>
            <a:fillRect/>
          </a:stretch>
        </p:blipFill>
        <p:spPr bwMode="auto">
          <a:xfrm>
            <a:off x="5448863" y="8532440"/>
            <a:ext cx="1117090" cy="501650"/>
          </a:xfrm>
          <a:prstGeom prst="rect">
            <a:avLst/>
          </a:prstGeom>
          <a:noFill/>
          <a:ln w="9525">
            <a:noFill/>
            <a:miter lim="800000"/>
            <a:headEnd/>
            <a:tailEnd/>
          </a:ln>
        </p:spPr>
      </p:pic>
      <p:pic>
        <p:nvPicPr>
          <p:cNvPr id="9" name="Imagen 8"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7072" y="4283968"/>
            <a:ext cx="1371791" cy="1305107"/>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0848" y="50802"/>
            <a:ext cx="2232248" cy="1576082"/>
          </a:xfrm>
          <a:prstGeom prst="rect">
            <a:avLst/>
          </a:prstGeom>
        </p:spPr>
      </p:pic>
    </p:spTree>
    <p:extLst>
      <p:ext uri="{BB962C8B-B14F-4D97-AF65-F5344CB8AC3E}">
        <p14:creationId xmlns:p14="http://schemas.microsoft.com/office/powerpoint/2010/main" val="20680855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956</TotalTime>
  <Words>344</Words>
  <Application>Microsoft Office PowerPoint</Application>
  <PresentationFormat>Presentación en pantalla (4:3)</PresentationFormat>
  <Paragraphs>81</Paragraphs>
  <Slides>4</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vt:i4>
      </vt:variant>
    </vt:vector>
  </HeadingPairs>
  <TitlesOfParts>
    <vt:vector size="13" baseType="lpstr">
      <vt:lpstr>AR CENA</vt:lpstr>
      <vt:lpstr>Arial</vt:lpstr>
      <vt:lpstr>Bradley Hand ITC</vt:lpstr>
      <vt:lpstr>Calibri</vt:lpstr>
      <vt:lpstr>Ravie</vt:lpstr>
      <vt:lpstr>Segoe Print</vt:lpstr>
      <vt:lpstr>Snap ITC</vt:lpstr>
      <vt:lpstr>Wingdings</vt:lpstr>
      <vt:lpstr>Office Theme</vt:lpstr>
      <vt:lpstr>Presentación de PowerPoint</vt:lpstr>
      <vt:lpstr>Presentación de PowerPoint</vt:lpstr>
      <vt:lpstr> </vt:lpstr>
      <vt:lpstr>  Full d’inscripció   </vt:lpstr>
    </vt:vector>
  </TitlesOfParts>
  <Company>Clariant International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Sofia Marana</dc:creator>
  <cp:lastModifiedBy>David Tercero Talavera</cp:lastModifiedBy>
  <cp:revision>66</cp:revision>
  <cp:lastPrinted>2016-04-08T15:58:07Z</cp:lastPrinted>
  <dcterms:created xsi:type="dcterms:W3CDTF">2013-01-31T06:41:03Z</dcterms:created>
  <dcterms:modified xsi:type="dcterms:W3CDTF">2019-04-05T10:22:40Z</dcterms:modified>
</cp:coreProperties>
</file>